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sp>
        <p:nvSpPr>
          <p:cNvPr id="3" name="TextBox 2"/>
          <p:cNvSpPr txBox="1"/>
          <p:nvPr/>
        </p:nvSpPr>
        <p:spPr>
          <a:xfrm>
            <a:off x="457200" y="1645920"/>
            <a:ext cx="77724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spcAft>
                <a:spcPts val="500"/>
              </a:spcAft>
              <a:defRPr sz="1600">
                <a:latin typeface="Arial"/>
              </a:defRPr>
            </a:pPr>
            <a:r>
              <a:t>BIP Q2/2025: –0,3 % – Konjunktur schwächelt nach kurzem Aufschwung</a:t>
            </a:r>
          </a:p>
          <a:p>
            <a:pPr>
              <a:spcAft>
                <a:spcPts val="500"/>
              </a:spcAft>
              <a:defRPr sz="1600">
                <a:latin typeface="Arial"/>
              </a:defRPr>
            </a:pPr>
            <a:r>
              <a:t>Arbeitslosigkeit: 3,0 Mio. (+153.000 zum Vorjahr), Quote 6,4 %</a:t>
            </a:r>
          </a:p>
          <a:p>
            <a:pPr>
              <a:spcAft>
                <a:spcPts val="500"/>
              </a:spcAft>
              <a:defRPr sz="1600">
                <a:latin typeface="Arial"/>
              </a:defRPr>
            </a:pPr>
            <a:r>
              <a:t>Sozialversicherungspflichtige Beschäftigung: +60.000, getragen durch Ausländer; Rückgang bei Deutschen</a:t>
            </a:r>
          </a:p>
          <a:p>
            <a:pPr>
              <a:spcAft>
                <a:spcPts val="500"/>
              </a:spcAft>
              <a:defRPr sz="1600">
                <a:latin typeface="Arial"/>
              </a:defRPr>
            </a:pPr>
            <a:r>
              <a:t>Stellenmarkt schwach: 631.000 gemeldete Stellen (–10 %), Vakanzzeit 168 Tage</a:t>
            </a:r>
          </a:p>
          <a:p>
            <a:pPr>
              <a:spcAft>
                <a:spcPts val="500"/>
              </a:spcAft>
              <a:defRPr sz="1600">
                <a:latin typeface="Arial"/>
              </a:defRPr>
            </a:pPr>
            <a:r>
              <a:t>Langzeitarbeitslosigkeit auf 1,05 Mio. gestiegen (+7 %)</a:t>
            </a:r>
          </a:p>
          <a:p>
            <a:pPr>
              <a:spcAft>
                <a:spcPts val="500"/>
              </a:spcAft>
              <a:defRPr sz="1600">
                <a:latin typeface="Arial"/>
              </a:defRPr>
            </a:pPr>
            <a:r>
              <a:t>Ausbildungsmarkt: weniger Stellen, mehr Bewerber – Lücke schrumpft</a:t>
            </a:r>
          </a:p>
          <a:p>
            <a:pPr>
              <a:spcAft>
                <a:spcPts val="500"/>
              </a:spcAft>
              <a:defRPr sz="1600">
                <a:latin typeface="Arial"/>
              </a:defRPr>
            </a:pPr>
            <a:r>
              <a:t>Teilnahme an arbeitsmarktpolitischen Maßnahmen rückläufig (621.000; Quote 14,3 %)</a:t>
            </a:r>
          </a:p>
        </p:txBody>
      </p:sp>
      <p:pic>
        <p:nvPicPr>
          <p:cNvPr id="4" name="Picture 3" descr="arbeitsmark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1371600"/>
            <a:ext cx="2743200" cy="1828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